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69" r:id="rId16"/>
    <p:sldId id="277" r:id="rId17"/>
    <p:sldId id="270" r:id="rId18"/>
    <p:sldId id="272" r:id="rId19"/>
    <p:sldId id="271" r:id="rId20"/>
    <p:sldId id="273" r:id="rId21"/>
    <p:sldId id="282" r:id="rId22"/>
    <p:sldId id="280" r:id="rId23"/>
    <p:sldId id="281" r:id="rId24"/>
    <p:sldId id="275" r:id="rId25"/>
    <p:sldId id="279" r:id="rId26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31BFD-A7FF-7FC2-DE0D-F7AAFD55890D}" v="369" dt="2023-06-28T15:33:00.435"/>
    <p1510:client id="{C6B1BAE9-FBAB-9CF6-24B9-B5DA1E4D60A2}" v="19" dt="2023-06-28T12:59:25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3613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3390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9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9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366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83110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273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1240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4923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5324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0991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526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6694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0B739-FB39-4815-867A-AC4B2E3D3FE4}" type="datetimeFigureOut">
              <a:rPr lang="ro-RO" smtClean="0"/>
              <a:t>04.07.2023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D9664-FCFB-4DD6-B455-E866CD9014F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23313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DBDE316-FC55-DFF8-A7A6-3D1F96FE0B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b="1"/>
              <a:t>Rețele neuronale pentru estimare de statistici din videoclipuri cu meciuri din tenis</a:t>
            </a:r>
            <a:br>
              <a:rPr lang="it-IT"/>
            </a:br>
            <a:br>
              <a:rPr lang="ro-RO"/>
            </a:br>
            <a:r>
              <a:rPr lang="it-IT" sz="3600" b="1"/>
              <a:t>Lucrare de licen</a:t>
            </a:r>
            <a:r>
              <a:rPr lang="ro-RO" sz="3600" b="1"/>
              <a:t>ță</a:t>
            </a:r>
            <a:br>
              <a:rPr lang="ro-RO" sz="3600"/>
            </a:br>
            <a:endParaRPr lang="ro-RO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8DFD28D7-4B3E-7298-929D-AA6E4EDE98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b="1">
                <a:solidFill>
                  <a:schemeClr val="tx1"/>
                </a:solidFill>
              </a:rPr>
              <a:t>Coordonator științific</a:t>
            </a:r>
            <a:r>
              <a:rPr lang="en-US" b="1">
                <a:solidFill>
                  <a:schemeClr val="tx1"/>
                </a:solidFill>
              </a:rPr>
              <a:t>:</a:t>
            </a:r>
            <a:r>
              <a:rPr lang="ro-RO">
                <a:solidFill>
                  <a:schemeClr val="tx1"/>
                </a:solidFill>
              </a:rPr>
              <a:t> Prof. Dr. Radu </a:t>
            </a:r>
            <a:r>
              <a:rPr lang="ro-RO" err="1">
                <a:solidFill>
                  <a:schemeClr val="tx1"/>
                </a:solidFill>
              </a:rPr>
              <a:t>Ionesc</a:t>
            </a:r>
            <a:r>
              <a:rPr lang="en-US">
                <a:solidFill>
                  <a:schemeClr val="tx1"/>
                </a:solidFill>
              </a:rPr>
              <a:t>u</a:t>
            </a:r>
          </a:p>
          <a:p>
            <a:r>
              <a:rPr lang="ro-RO" b="1">
                <a:solidFill>
                  <a:schemeClr val="tx1"/>
                </a:solidFill>
              </a:rPr>
              <a:t>Absolvent</a:t>
            </a:r>
            <a:r>
              <a:rPr lang="en-US" b="1">
                <a:solidFill>
                  <a:schemeClr val="tx1"/>
                </a:solidFill>
              </a:rPr>
              <a:t>:</a:t>
            </a:r>
            <a:r>
              <a:rPr lang="ro-RO">
                <a:solidFill>
                  <a:schemeClr val="tx1"/>
                </a:solidFill>
              </a:rPr>
              <a:t> </a:t>
            </a:r>
            <a:r>
              <a:rPr lang="ro-RO" err="1">
                <a:solidFill>
                  <a:schemeClr val="tx1"/>
                </a:solidFill>
              </a:rPr>
              <a:t>Hirică</a:t>
            </a:r>
            <a:r>
              <a:rPr lang="ro-RO">
                <a:solidFill>
                  <a:schemeClr val="tx1"/>
                </a:solidFill>
              </a:rPr>
              <a:t> Ioan Alexandru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382" y="1918566"/>
            <a:ext cx="2730500" cy="408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143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130E565-23C2-E0B2-1754-90EC0769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58739"/>
          </a:xfrm>
        </p:spPr>
        <p:txBody>
          <a:bodyPr/>
          <a:lstStyle/>
          <a:p>
            <a:pPr algn="ctr"/>
            <a:r>
              <a:rPr lang="en-US" b="1" err="1"/>
              <a:t>Definirea</a:t>
            </a:r>
            <a:r>
              <a:rPr lang="en-US" b="1"/>
              <a:t> </a:t>
            </a:r>
            <a:r>
              <a:rPr lang="en-US" b="1" err="1"/>
              <a:t>metricilor</a:t>
            </a:r>
            <a:r>
              <a:rPr lang="en-US" b="1"/>
              <a:t> de </a:t>
            </a:r>
            <a:r>
              <a:rPr lang="en-US" b="1" err="1"/>
              <a:t>acurate</a:t>
            </a:r>
            <a:r>
              <a:rPr lang="ro-RO" b="1"/>
              <a:t>ț</a:t>
            </a:r>
            <a:r>
              <a:rPr lang="en-US" b="1"/>
              <a:t>e</a:t>
            </a:r>
            <a:endParaRPr lang="ro-RO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stituent conținut 2">
                <a:extLst>
                  <a:ext uri="{FF2B5EF4-FFF2-40B4-BE49-F238E27FC236}">
                    <a16:creationId xmlns:a16="http://schemas.microsoft.com/office/drawing/2014/main" id="{4D8371DD-66C9-FFEF-8384-2AF317FDDB4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3190" y="1620988"/>
                <a:ext cx="5484091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3600"/>
                  <a:t>Metrica 1</a:t>
                </a:r>
              </a:p>
              <a:p>
                <a:pPr marL="0" indent="0" algn="ctr">
                  <a:buNone/>
                </a:pPr>
                <a:endParaRPr lang="en-US" sz="1800"/>
              </a:p>
              <a:p>
                <a:pPr marL="0" marR="0" lvl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P</a:t>
                </a:r>
                <a:r>
                  <a:rPr lang="ro-RO" sz="240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</a:rPr>
                  <a:t>e fiecare secvență de date este făcută predicția, acuratețea finală fiind reprezentată de formula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𝑛𝑢𝑚𝑇𝑟𝑢𝑒</m:t>
                        </m:r>
                      </m:num>
                      <m:den>
                        <m:r>
                          <a:rPr lang="ro-RO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𝑛𝑢𝑚𝑇𝑟𝑢𝑒</m:t>
                        </m:r>
                        <m:r>
                          <a:rPr lang="ro-RO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ro-RO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𝑛𝑢𝑚𝐹𝑎𝑙𝑠𝑒</m:t>
                        </m:r>
                      </m:den>
                    </m:f>
                  </m:oMath>
                </a14:m>
                <a:r>
                  <a:rPr lang="ro-RO" sz="240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</a:rPr>
                  <a:t> unde: </a:t>
                </a:r>
                <a14:m>
                  <m:oMath xmlns:m="http://schemas.openxmlformats.org/officeDocument/2006/math">
                    <m:r>
                      <a:rPr lang="ro-RO" sz="2400" b="0" i="0" smtClean="0">
                        <a:solidFill>
                          <a:srgbClr val="000000"/>
                        </a:solidFill>
                        <a:effectLst/>
                        <a:latin typeface="Cambria Math"/>
                        <a:ea typeface="Times New Roman" panose="02020603050405020304" pitchFamily="18" charset="0"/>
                      </a:rPr>
                      <m:t>−</m:t>
                    </m:r>
                    <m:r>
                      <a:rPr lang="ro-RO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𝑛𝑢𝑚𝑇𝑟𝑢𝑒</m:t>
                    </m:r>
                    <m:r>
                      <a:rPr lang="ro-RO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o-RO" sz="240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</a:rPr>
                  <a:t>reprezintă numărul de secvențe prezise corect, </a:t>
                </a:r>
                <a:endParaRPr lang="ro-RO" sz="2400" i="1">
                  <a:solidFill>
                    <a:srgbClr val="000000"/>
                  </a:solidFill>
                  <a:effectLst/>
                  <a:ea typeface="Times New Roman" panose="02020603050405020304" pitchFamily="18" charset="0"/>
                </a:endParaRPr>
              </a:p>
              <a:p>
                <a:pPr marL="0" marR="0" lvl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ro-RO" sz="2400" b="0" i="1" smtClean="0">
                        <a:solidFill>
                          <a:srgbClr val="000000"/>
                        </a:solidFill>
                        <a:effectLst/>
                        <a:latin typeface="Cambria Math"/>
                        <a:ea typeface="Times New Roman" panose="02020603050405020304" pitchFamily="18" charset="0"/>
                      </a:rPr>
                      <m:t>− </m:t>
                    </m:r>
                    <m:r>
                      <a:rPr lang="ro-RO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𝑛𝑢𝑚𝐹𝑎𝑙𝑠𝑒</m:t>
                    </m:r>
                  </m:oMath>
                </a14:m>
                <a:r>
                  <a:rPr lang="ro-RO" sz="240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</a:rPr>
                  <a:t> reprezentând numărul de secvențe care au fost prezise incorec</a:t>
                </a:r>
                <a:r>
                  <a:rPr lang="en-US" sz="240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</a:rPr>
                  <a:t>t.</a:t>
                </a:r>
                <a:endParaRPr lang="ro-RO" sz="2400">
                  <a:effectLst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ubstituent conținut 2">
                <a:extLst>
                  <a:ext uri="{FF2B5EF4-FFF2-40B4-BE49-F238E27FC236}">
                    <a16:creationId xmlns:a16="http://schemas.microsoft.com/office/drawing/2014/main" id="{4D8371DD-66C9-FFEF-8384-2AF317FDD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3190" y="1620988"/>
                <a:ext cx="5484091" cy="4525963"/>
              </a:xfrm>
              <a:blipFill>
                <a:blip r:embed="rId2"/>
                <a:stretch>
                  <a:fillRect l="-1444" t="-2965" r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4EA7A025-9902-7EE0-8EFB-EE1A11BB5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6329" y="1502823"/>
            <a:ext cx="4510379" cy="413944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600" err="1"/>
              <a:t>Metrica</a:t>
            </a:r>
            <a:r>
              <a:rPr lang="en-US" sz="3600"/>
              <a:t> 2</a:t>
            </a:r>
            <a:endParaRPr lang="ro-RO" sz="3600"/>
          </a:p>
          <a:p>
            <a:pPr marL="0" indent="0">
              <a:buNone/>
            </a:pPr>
            <a:endParaRPr lang="en-US" sz="1800"/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400"/>
              <a:t>Este f</a:t>
            </a:r>
            <a:r>
              <a:rPr lang="ro-RO" sz="2400"/>
              <a:t>ă</a:t>
            </a:r>
            <a:r>
              <a:rPr lang="en-US" sz="2400"/>
              <a:t>cut</a:t>
            </a:r>
            <a:r>
              <a:rPr lang="ro-RO" sz="2400"/>
              <a:t>ă</a:t>
            </a:r>
            <a:r>
              <a:rPr lang="en-US" sz="2400"/>
              <a:t> </a:t>
            </a:r>
            <a:r>
              <a:rPr lang="en-US" sz="2400" err="1"/>
              <a:t>predic</a:t>
            </a:r>
            <a:r>
              <a:rPr lang="ro-RO" sz="2400"/>
              <a:t>ț</a:t>
            </a:r>
            <a:r>
              <a:rPr lang="en-US" sz="2400" err="1"/>
              <a:t>ia</a:t>
            </a:r>
            <a:r>
              <a:rPr lang="en-US" sz="2400"/>
              <a:t> pentru </a:t>
            </a:r>
            <a:r>
              <a:rPr lang="en-US" sz="2400" err="1"/>
              <a:t>fiecare</a:t>
            </a:r>
            <a:r>
              <a:rPr lang="en-US" sz="2400"/>
              <a:t> </a:t>
            </a:r>
            <a:r>
              <a:rPr lang="en-US" sz="2400" err="1"/>
              <a:t>secven</a:t>
            </a:r>
            <a:r>
              <a:rPr lang="ro-RO" sz="2400"/>
              <a:t>ță</a:t>
            </a:r>
            <a:r>
              <a:rPr lang="en-US" sz="2400"/>
              <a:t> </a:t>
            </a:r>
            <a:r>
              <a:rPr lang="en-US" sz="2400" err="1"/>
              <a:t>dintr</a:t>
            </a:r>
            <a:r>
              <a:rPr lang="en-US" sz="2400"/>
              <a:t>-un videoclip, </a:t>
            </a:r>
            <a:r>
              <a:rPr lang="en-US" sz="2400" err="1"/>
              <a:t>rezultatul</a:t>
            </a:r>
            <a:r>
              <a:rPr lang="en-US" sz="2400"/>
              <a:t> final </a:t>
            </a:r>
            <a:r>
              <a:rPr lang="en-US" sz="2400" err="1"/>
              <a:t>fiind</a:t>
            </a:r>
            <a:r>
              <a:rPr lang="en-US" sz="2400"/>
              <a:t> </a:t>
            </a:r>
            <a:r>
              <a:rPr lang="en-US" sz="2400" err="1"/>
              <a:t>predic</a:t>
            </a:r>
            <a:r>
              <a:rPr lang="ro-RO" sz="2400"/>
              <a:t>ț</a:t>
            </a:r>
            <a:r>
              <a:rPr lang="en-US" sz="2400" err="1"/>
              <a:t>ia</a:t>
            </a:r>
            <a:r>
              <a:rPr lang="en-US" sz="2400"/>
              <a:t> dominant</a:t>
            </a:r>
            <a:r>
              <a:rPr lang="ro-RO" sz="2400"/>
              <a:t>ă</a:t>
            </a:r>
            <a:r>
              <a:rPr lang="en-US" sz="2400"/>
              <a:t>.</a:t>
            </a:r>
            <a:endParaRPr lang="ro-RO" sz="2400"/>
          </a:p>
        </p:txBody>
      </p:sp>
    </p:spTree>
    <p:extLst>
      <p:ext uri="{BB962C8B-B14F-4D97-AF65-F5344CB8AC3E}">
        <p14:creationId xmlns:p14="http://schemas.microsoft.com/office/powerpoint/2010/main" val="279449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95E3967-5F63-29A4-EB7E-E1B96169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/>
              <a:t>C</a:t>
            </a:r>
            <a:r>
              <a:rPr lang="en-US" b="1" err="1"/>
              <a:t>ompara</a:t>
            </a:r>
            <a:r>
              <a:rPr lang="ro-RO" b="1"/>
              <a:t>rea</a:t>
            </a:r>
            <a:r>
              <a:rPr lang="en-US" b="1"/>
              <a:t> </a:t>
            </a:r>
            <a:r>
              <a:rPr lang="en-US" b="1" err="1"/>
              <a:t>acurate</a:t>
            </a:r>
            <a:r>
              <a:rPr lang="ro-RO" b="1"/>
              <a:t>ț</a:t>
            </a:r>
            <a:r>
              <a:rPr lang="en-US" b="1" err="1"/>
              <a:t>il</a:t>
            </a:r>
            <a:r>
              <a:rPr lang="ro-RO" b="1"/>
              <a:t>or</a:t>
            </a: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B354A88F-A5B6-AEDD-E095-E6AFD3D569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544" y="1611798"/>
            <a:ext cx="5929220" cy="444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C71779D-C400-E903-3949-96ADD7D97C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2366" y="1589810"/>
            <a:ext cx="5711706" cy="4437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18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DAB299C-66E6-195C-1551-498F9AF0D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8" y="148298"/>
            <a:ext cx="10972800" cy="925590"/>
          </a:xfrm>
        </p:spPr>
        <p:txBody>
          <a:bodyPr/>
          <a:lstStyle/>
          <a:p>
            <a:pPr algn="ctr"/>
            <a:r>
              <a:rPr lang="ro-RO" b="1"/>
              <a:t>Performanța modelului</a:t>
            </a:r>
          </a:p>
        </p:txBody>
      </p:sp>
      <p:graphicFrame>
        <p:nvGraphicFramePr>
          <p:cNvPr id="4" name="Substituent conținut 3">
            <a:extLst>
              <a:ext uri="{FF2B5EF4-FFF2-40B4-BE49-F238E27FC236}">
                <a16:creationId xmlns:a16="http://schemas.microsoft.com/office/drawing/2014/main" id="{2A77DB1F-8B50-93FB-715A-3223AC8C62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639728"/>
              </p:ext>
            </p:extLst>
          </p:nvPr>
        </p:nvGraphicFramePr>
        <p:xfrm>
          <a:off x="558467" y="1067778"/>
          <a:ext cx="11160126" cy="56307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9246">
                  <a:extLst>
                    <a:ext uri="{9D8B030D-6E8A-4147-A177-3AD203B41FA5}">
                      <a16:colId xmlns:a16="http://schemas.microsoft.com/office/drawing/2014/main" val="3791105167"/>
                    </a:ext>
                  </a:extLst>
                </a:gridCol>
                <a:gridCol w="3720440">
                  <a:extLst>
                    <a:ext uri="{9D8B030D-6E8A-4147-A177-3AD203B41FA5}">
                      <a16:colId xmlns:a16="http://schemas.microsoft.com/office/drawing/2014/main" val="3892606154"/>
                    </a:ext>
                  </a:extLst>
                </a:gridCol>
                <a:gridCol w="3720440">
                  <a:extLst>
                    <a:ext uri="{9D8B030D-6E8A-4147-A177-3AD203B41FA5}">
                      <a16:colId xmlns:a16="http://schemas.microsoft.com/office/drawing/2014/main" val="2091688391"/>
                    </a:ext>
                  </a:extLst>
                </a:gridCol>
              </a:tblGrid>
              <a:tr h="701675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800" b="1" kern="100">
                          <a:solidFill>
                            <a:schemeClr val="tx1"/>
                          </a:solidFill>
                          <a:effectLst/>
                        </a:rPr>
                        <a:t>Performanța modelului în funcție de numărul de secvențe ca input</a:t>
                      </a:r>
                      <a:endParaRPr lang="ro-RO" sz="2800" b="1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068672"/>
                  </a:ext>
                </a:extLst>
              </a:tr>
              <a:tr h="7146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Număr secvențe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Acuratețe maxima metrica 1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Acuratețe maxima metrica 2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4385432"/>
                  </a:ext>
                </a:extLst>
              </a:tr>
              <a:tr h="10535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23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0.76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0.92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815489"/>
                  </a:ext>
                </a:extLst>
              </a:tr>
              <a:tr h="10535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400" kern="100">
                          <a:effectLst/>
                        </a:rPr>
                        <a:t>20</a:t>
                      </a:r>
                      <a:endParaRPr lang="ro-RO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0.74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0.91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4210565"/>
                  </a:ext>
                </a:extLst>
              </a:tr>
              <a:tr h="10535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400" kern="100">
                          <a:effectLst/>
                        </a:rPr>
                        <a:t>18</a:t>
                      </a:r>
                      <a:endParaRPr lang="ro-RO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0.73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0.92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8477586"/>
                  </a:ext>
                </a:extLst>
              </a:tr>
              <a:tr h="10535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400" kern="100">
                          <a:effectLst/>
                        </a:rPr>
                        <a:t>16</a:t>
                      </a:r>
                      <a:endParaRPr lang="ro-RO" sz="2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0.72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2000" kern="100">
                          <a:effectLst/>
                        </a:rPr>
                        <a:t>0.93</a:t>
                      </a:r>
                      <a:endParaRPr lang="ro-RO" sz="2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98845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6AB08D2-118F-912E-6357-7F531613D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68863" y="-247693"/>
            <a:ext cx="15214998" cy="79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0776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E04E9072-92BB-643B-9A37-76073BCC03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8" y="457200"/>
            <a:ext cx="11523518" cy="6161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61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5EC7FEE-8567-BD11-974F-E1478AC2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/>
              <a:t>Formatul </a:t>
            </a:r>
            <a:r>
              <a:rPr lang="en-US" b="1" err="1"/>
              <a:t>aplica</a:t>
            </a:r>
            <a:r>
              <a:rPr lang="ro-RO" b="1"/>
              <a:t>ț</a:t>
            </a:r>
            <a:r>
              <a:rPr lang="en-US" b="1" err="1"/>
              <a:t>iei</a:t>
            </a:r>
            <a:endParaRPr lang="ro-RO" b="1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4AFE8B9-E896-B430-14DC-AA5106F4D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5747488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600" b="1"/>
              <a:t>Front-end</a:t>
            </a:r>
            <a:endParaRPr lang="ro-RO" sz="3600" b="1"/>
          </a:p>
          <a:p>
            <a:pPr marL="0" indent="0">
              <a:buNone/>
            </a:pPr>
            <a:endParaRPr lang="en-US" sz="3600" b="1"/>
          </a:p>
          <a:p>
            <a:r>
              <a:rPr lang="en-US" err="1"/>
              <a:t>Interfa</a:t>
            </a:r>
            <a:r>
              <a:rPr lang="ro-RO"/>
              <a:t>ț</a:t>
            </a:r>
            <a:r>
              <a:rPr lang="en-US"/>
              <a:t>a </a:t>
            </a:r>
            <a:r>
              <a:rPr lang="en-US" err="1"/>
              <a:t>grafic</a:t>
            </a:r>
            <a:r>
              <a:rPr lang="ro-RO"/>
              <a:t>ă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A76B0F82-3C87-4F4A-20CA-285B37F7F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55226" y="1580873"/>
            <a:ext cx="6504709" cy="4525963"/>
          </a:xfrm>
        </p:spPr>
        <p:txBody>
          <a:bodyPr/>
          <a:lstStyle/>
          <a:p>
            <a:pPr marL="0" indent="0">
              <a:buNone/>
            </a:pPr>
            <a:r>
              <a:rPr lang="en-US" sz="3600" b="1"/>
              <a:t>Back-end</a:t>
            </a:r>
            <a:endParaRPr lang="ro-RO" sz="3600" b="1"/>
          </a:p>
          <a:p>
            <a:pPr marL="0" indent="0">
              <a:buNone/>
            </a:pPr>
            <a:endParaRPr lang="en-US" sz="3600" b="1"/>
          </a:p>
          <a:p>
            <a:r>
              <a:rPr lang="en-US"/>
              <a:t>Re</a:t>
            </a:r>
            <a:r>
              <a:rPr lang="ro-RO"/>
              <a:t>ț</a:t>
            </a:r>
            <a:r>
              <a:rPr lang="en-US" err="1"/>
              <a:t>eaua</a:t>
            </a:r>
            <a:r>
              <a:rPr lang="en-US"/>
              <a:t> </a:t>
            </a:r>
            <a:r>
              <a:rPr lang="en-US" b="1"/>
              <a:t>YOLO</a:t>
            </a:r>
            <a:r>
              <a:rPr lang="en-US"/>
              <a:t> </a:t>
            </a:r>
            <a:r>
              <a:rPr lang="ro-RO"/>
              <a:t>ș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b="1"/>
              <a:t>LSTM</a:t>
            </a:r>
          </a:p>
          <a:p>
            <a:r>
              <a:rPr lang="en-US"/>
              <a:t>Baza de date</a:t>
            </a:r>
          </a:p>
          <a:p>
            <a:r>
              <a:rPr lang="en-US" err="1"/>
              <a:t>Semn</a:t>
            </a:r>
            <a:r>
              <a:rPr lang="ro-RO"/>
              <a:t>ă</a:t>
            </a:r>
            <a:r>
              <a:rPr lang="en-US" err="1"/>
              <a:t>tura</a:t>
            </a:r>
            <a:r>
              <a:rPr lang="en-US"/>
              <a:t> </a:t>
            </a:r>
            <a:r>
              <a:rPr lang="en-US" b="1"/>
              <a:t>MD5</a:t>
            </a:r>
          </a:p>
          <a:p>
            <a:pPr marL="0" indent="0">
              <a:buNone/>
            </a:pP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373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05BA9A9-2B10-CADF-2F7A-F0445AAC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Interfa</a:t>
            </a:r>
            <a:r>
              <a:rPr lang="ro-RO" b="1"/>
              <a:t>ț</a:t>
            </a:r>
            <a:r>
              <a:rPr lang="en-US" b="1"/>
              <a:t>a </a:t>
            </a:r>
            <a:r>
              <a:rPr lang="en-US" b="1" err="1"/>
              <a:t>grafic</a:t>
            </a:r>
            <a:r>
              <a:rPr lang="ro-RO" b="1"/>
              <a:t>ă</a:t>
            </a:r>
            <a:r>
              <a:rPr lang="en-US" b="1"/>
              <a:t> a </a:t>
            </a:r>
            <a:r>
              <a:rPr lang="en-US" b="1" err="1"/>
              <a:t>aplica</a:t>
            </a:r>
            <a:r>
              <a:rPr lang="ro-RO" b="1"/>
              <a:t>ț</a:t>
            </a:r>
            <a:r>
              <a:rPr lang="en-US" b="1" err="1"/>
              <a:t>iei</a:t>
            </a:r>
            <a:endParaRPr lang="ro-RO" b="1"/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30D76B1D-CBC5-94BF-B149-583A2F651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037" y="1319646"/>
            <a:ext cx="6930735" cy="497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9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4CAA483-BA34-1319-68E0-4A28C0B9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/>
              <a:t>Baza de date</a:t>
            </a:r>
          </a:p>
        </p:txBody>
      </p:sp>
      <p:pic>
        <p:nvPicPr>
          <p:cNvPr id="4" name="Picture 19">
            <a:extLst>
              <a:ext uri="{FF2B5EF4-FFF2-40B4-BE49-F238E27FC236}">
                <a16:creationId xmlns:a16="http://schemas.microsoft.com/office/drawing/2014/main" id="{B5A5E609-EA37-3D79-1E0E-50E7BF89A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582" y="1548245"/>
            <a:ext cx="8738157" cy="41139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8964" y="5694218"/>
            <a:ext cx="789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ea typeface="+mj-ea"/>
                <a:cs typeface="+mj-cs"/>
              </a:rPr>
              <a:t>Imagine </a:t>
            </a:r>
            <a:r>
              <a:rPr lang="en-US" sz="2400" err="1">
                <a:solidFill>
                  <a:prstClr val="black"/>
                </a:solidFill>
                <a:ea typeface="+mj-ea"/>
                <a:cs typeface="+mj-cs"/>
              </a:rPr>
              <a:t>preluat</a:t>
            </a:r>
            <a:r>
              <a:rPr lang="ro-RO" sz="2400">
                <a:solidFill>
                  <a:prstClr val="black"/>
                </a:solidFill>
                <a:ea typeface="+mj-ea"/>
                <a:cs typeface="+mj-cs"/>
              </a:rPr>
              <a:t>ă</a:t>
            </a:r>
            <a:r>
              <a:rPr lang="en-US" sz="2400">
                <a:solidFill>
                  <a:prstClr val="black"/>
                </a:solidFill>
                <a:ea typeface="+mj-ea"/>
                <a:cs typeface="+mj-cs"/>
              </a:rPr>
              <a:t> din </a:t>
            </a:r>
            <a:r>
              <a:rPr lang="en-US" sz="2400" err="1">
                <a:solidFill>
                  <a:prstClr val="black"/>
                </a:solidFill>
                <a:ea typeface="+mj-ea"/>
                <a:cs typeface="+mj-cs"/>
              </a:rPr>
              <a:t>baza</a:t>
            </a:r>
            <a:r>
              <a:rPr lang="en-US" sz="2400">
                <a:solidFill>
                  <a:prstClr val="black"/>
                </a:solidFill>
                <a:ea typeface="+mj-ea"/>
                <a:cs typeface="+mj-cs"/>
              </a:rPr>
              <a:t> de date</a:t>
            </a:r>
            <a:endParaRPr lang="ro-RO" sz="2400"/>
          </a:p>
        </p:txBody>
      </p:sp>
    </p:spTree>
    <p:extLst>
      <p:ext uri="{BB962C8B-B14F-4D97-AF65-F5344CB8AC3E}">
        <p14:creationId xmlns:p14="http://schemas.microsoft.com/office/powerpoint/2010/main" val="364260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15918A-8955-87D0-B5FB-E00F3607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82" y="2810310"/>
            <a:ext cx="10515600" cy="1086282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Demo</a:t>
            </a:r>
            <a:endParaRPr lang="ro-RO" sz="4400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3C17FE15-BA6A-7109-DB1C-176F43BC9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2218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E7CC13C-E60D-399A-E317-8DA5277AED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b="1"/>
              <a:t>C</a:t>
            </a:r>
            <a:r>
              <a:rPr lang="en-US" b="1" err="1"/>
              <a:t>lipuri</a:t>
            </a:r>
            <a:r>
              <a:rPr lang="en-US" b="1"/>
              <a:t> din </a:t>
            </a:r>
            <a:r>
              <a:rPr lang="en-US" b="1" err="1"/>
              <a:t>setul</a:t>
            </a:r>
            <a:r>
              <a:rPr lang="en-US" b="1"/>
              <a:t> de date de </a:t>
            </a:r>
            <a:r>
              <a:rPr lang="en-US" b="1" err="1"/>
              <a:t>antrenare</a:t>
            </a:r>
            <a:endParaRPr lang="ro-RO" b="1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795E1E9A-E4B1-AF0E-A6EE-ECF4A2220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4722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labeled">
            <a:hlinkClick r:id="" action="ppaction://media"/>
            <a:extLst>
              <a:ext uri="{FF2B5EF4-FFF2-40B4-BE49-F238E27FC236}">
                <a16:creationId xmlns:a16="http://schemas.microsoft.com/office/drawing/2014/main" id="{ED4F76F5-855A-6E56-E46D-DABC8583FA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2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CBE7001-EB69-6CC3-2C84-ADDD5CBF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Motiva</a:t>
            </a:r>
            <a:r>
              <a:rPr lang="ro-RO" b="1"/>
              <a:t>ț</a:t>
            </a:r>
            <a:r>
              <a:rPr lang="en-US" b="1" err="1"/>
              <a:t>ie</a:t>
            </a:r>
            <a:endParaRPr lang="ro-RO" b="1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24DC2E2-1F9A-7EF6-D82F-ECD2E861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5906"/>
            <a:ext cx="109728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ro-RO"/>
          </a:p>
          <a:p>
            <a:pPr marL="0" indent="0" algn="just">
              <a:buNone/>
            </a:pPr>
            <a:r>
              <a:rPr lang="ro-RO" sz="3200"/>
              <a:t>Statisticile mișcărilor dintr-un meci de tenis pot oferi un mare avantaj în pregătirea unui jucător. </a:t>
            </a:r>
          </a:p>
          <a:p>
            <a:pPr marL="0" indent="0" algn="just">
              <a:buNone/>
            </a:pPr>
            <a:r>
              <a:rPr lang="ro-RO" sz="3200"/>
              <a:t>O cunoaștere detaliată a unui oponent poate fi benefică în antrenarea unui jucător, oferind un avantaj în înțelegerea punctelor forte și a celor slabe ale unui adversar, ceea ce aduce un plus pentru desfășurarea antrenamentelor</a:t>
            </a:r>
            <a:r>
              <a:rPr lang="en-US" sz="3200"/>
              <a:t>.</a:t>
            </a:r>
            <a:endParaRPr lang="ro-RO" sz="3200"/>
          </a:p>
        </p:txBody>
      </p:sp>
    </p:spTree>
    <p:extLst>
      <p:ext uri="{BB962C8B-B14F-4D97-AF65-F5344CB8AC3E}">
        <p14:creationId xmlns:p14="http://schemas.microsoft.com/office/powerpoint/2010/main" val="140165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_labeled">
            <a:hlinkClick r:id="" action="ppaction://media"/>
            <a:extLst>
              <a:ext uri="{FF2B5EF4-FFF2-40B4-BE49-F238E27FC236}">
                <a16:creationId xmlns:a16="http://schemas.microsoft.com/office/drawing/2014/main" id="{DC0203C5-7A44-55E4-0C6D-597FA151C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6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E7CC13C-E60D-399A-E317-8DA5277AE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791" y="2348646"/>
            <a:ext cx="10363200" cy="1470025"/>
          </a:xfrm>
        </p:spPr>
        <p:txBody>
          <a:bodyPr/>
          <a:lstStyle/>
          <a:p>
            <a:r>
              <a:rPr lang="en-US" b="1" err="1"/>
              <a:t>Clipuri</a:t>
            </a:r>
            <a:r>
              <a:rPr lang="en-US" b="1"/>
              <a:t> din </a:t>
            </a:r>
            <a:r>
              <a:rPr lang="en-US" b="1" err="1"/>
              <a:t>jocuri</a:t>
            </a:r>
            <a:r>
              <a:rPr lang="en-US" b="1"/>
              <a:t> de </a:t>
            </a:r>
            <a:r>
              <a:rPr lang="en-US" b="1" err="1"/>
              <a:t>tenis</a:t>
            </a:r>
            <a:endParaRPr lang="ro-RO" b="1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795E1E9A-E4B1-AF0E-A6EE-ECF4A2220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92073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EF7B8A8F-E722-A824-9BF8-2E90EF730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jokovic_23_sequence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EB9FA14-6EDA-98AA-D527-C44CA0848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52" y="-115349"/>
            <a:ext cx="11814495" cy="70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9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12C0415-F541-7B50-0F79-EDC37230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/>
              <a:t>Concluzii</a:t>
            </a:r>
            <a:endParaRPr lang="ro-RO" b="1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D73EA06-771C-5DF2-9FE9-42A047E2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4" y="1236525"/>
            <a:ext cx="10972800" cy="45259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ro-RO" sz="3000" kern="0">
                <a:effectLst/>
                <a:ea typeface="Times New Roman" panose="02020603050405020304" pitchFamily="18" charset="0"/>
              </a:rPr>
              <a:t>Pe setul de date </a:t>
            </a:r>
            <a:r>
              <a:rPr lang="ro-RO" sz="3000" b="1" kern="0">
                <a:effectLst/>
                <a:ea typeface="Times New Roman" panose="02020603050405020304" pitchFamily="18" charset="0"/>
              </a:rPr>
              <a:t>THETIS</a:t>
            </a:r>
            <a:r>
              <a:rPr lang="ro-RO" sz="3000" kern="0">
                <a:effectLst/>
                <a:ea typeface="Times New Roman" panose="02020603050405020304" pitchFamily="18" charset="0"/>
              </a:rPr>
              <a:t> (videoclipuri cu jucători care performează 12 tipuri diferite de mișcări), acuratețea generată de analiza completă a videoclipurilor (denumită </a:t>
            </a:r>
            <a:r>
              <a:rPr lang="ro-RO" sz="3000" kern="0">
                <a:ea typeface="Times New Roman" panose="02020603050405020304" pitchFamily="18" charset="0"/>
              </a:rPr>
              <a:t>î</a:t>
            </a:r>
            <a:r>
              <a:rPr lang="ro-RO" sz="3000" kern="0">
                <a:effectLst/>
                <a:ea typeface="Times New Roman" panose="02020603050405020304" pitchFamily="18" charset="0"/>
              </a:rPr>
              <a:t>n lucrare „metrica2”) este de 0.93.</a:t>
            </a:r>
          </a:p>
          <a:p>
            <a:pPr algn="just"/>
            <a:r>
              <a:rPr lang="ro-RO" sz="3000"/>
              <a:t>Îmbunătățirea acurateții se poate face prin creerea </a:t>
            </a:r>
            <a:r>
              <a:rPr lang="en-US" sz="3000" err="1"/>
              <a:t>unui</a:t>
            </a:r>
            <a:r>
              <a:rPr lang="en-US" sz="3000"/>
              <a:t> set de date </a:t>
            </a:r>
            <a:r>
              <a:rPr lang="en-US" sz="3000" err="1"/>
              <a:t>ce</a:t>
            </a:r>
            <a:r>
              <a:rPr lang="en-US" sz="3000"/>
              <a:t> con</a:t>
            </a:r>
            <a:r>
              <a:rPr lang="ro-RO" sz="3000"/>
              <a:t>ț</a:t>
            </a:r>
            <a:r>
              <a:rPr lang="en-US" sz="3000" err="1"/>
              <a:t>ine</a:t>
            </a:r>
            <a:r>
              <a:rPr lang="en-US" sz="3000"/>
              <a:t> </a:t>
            </a:r>
            <a:r>
              <a:rPr lang="ro-RO" sz="3000"/>
              <a:t>ș</a:t>
            </a:r>
            <a:r>
              <a:rPr lang="en-US" sz="3000" err="1"/>
              <a:t>i</a:t>
            </a:r>
            <a:r>
              <a:rPr lang="en-US" sz="3000"/>
              <a:t> </a:t>
            </a:r>
            <a:r>
              <a:rPr lang="en-US" sz="3000" err="1"/>
              <a:t>pozi</a:t>
            </a:r>
            <a:r>
              <a:rPr lang="ro-RO" sz="3000"/>
              <a:t>ț</a:t>
            </a:r>
            <a:r>
              <a:rPr lang="en-US" sz="3000" err="1"/>
              <a:t>ia</a:t>
            </a:r>
            <a:r>
              <a:rPr lang="en-US" sz="3000"/>
              <a:t> </a:t>
            </a:r>
            <a:r>
              <a:rPr lang="en-US" sz="3000" err="1"/>
              <a:t>mingii</a:t>
            </a:r>
            <a:r>
              <a:rPr lang="ro-RO" sz="3000"/>
              <a:t>.</a:t>
            </a:r>
            <a:r>
              <a:rPr lang="en-US" sz="3000"/>
              <a:t> </a:t>
            </a:r>
            <a:endParaRPr lang="ro-RO" sz="3000"/>
          </a:p>
          <a:p>
            <a:pPr algn="just"/>
            <a:r>
              <a:rPr lang="ro-RO" sz="3000" kern="0">
                <a:ea typeface="Times New Roman" panose="02020603050405020304" pitchFamily="18" charset="0"/>
              </a:rPr>
              <a:t>Aplicația </a:t>
            </a:r>
            <a:r>
              <a:rPr lang="ro-RO" sz="3000" kern="0" err="1">
                <a:ea typeface="Times New Roman" panose="02020603050405020304" pitchFamily="18" charset="0"/>
              </a:rPr>
              <a:t>contine</a:t>
            </a:r>
            <a:r>
              <a:rPr lang="ro-RO" sz="3000" kern="0">
                <a:ea typeface="Times New Roman" panose="02020603050405020304" pitchFamily="18" charset="0"/>
              </a:rPr>
              <a:t> o interfața grafica ușor de utilizat.</a:t>
            </a:r>
            <a:endParaRPr lang="ro-RO" sz="3000" kern="0">
              <a:ea typeface="Calibri"/>
              <a:cs typeface="Calibri"/>
            </a:endParaRPr>
          </a:p>
          <a:p>
            <a:pPr algn="just"/>
            <a:r>
              <a:rPr lang="ro-RO" sz="3000" kern="0">
                <a:ea typeface="Calibri"/>
                <a:cs typeface="Calibri"/>
              </a:rPr>
              <a:t>Aplicația nu permite analiza multipla a aceluiași videoclip.</a:t>
            </a:r>
          </a:p>
        </p:txBody>
      </p:sp>
    </p:spTree>
    <p:extLst>
      <p:ext uri="{BB962C8B-B14F-4D97-AF65-F5344CB8AC3E}">
        <p14:creationId xmlns:p14="http://schemas.microsoft.com/office/powerpoint/2010/main" val="4041070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15918A-8955-87D0-B5FB-E00F3607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29754"/>
            <a:ext cx="10515600" cy="2852737"/>
          </a:xfrm>
        </p:spPr>
        <p:txBody>
          <a:bodyPr/>
          <a:lstStyle/>
          <a:p>
            <a:pPr algn="ctr"/>
            <a:r>
              <a:rPr lang="ro-RO"/>
              <a:t>Î</a:t>
            </a:r>
            <a:r>
              <a:rPr lang="en-US" err="1"/>
              <a:t>ntreb</a:t>
            </a:r>
            <a:r>
              <a:rPr lang="ro-RO"/>
              <a:t>Ă</a:t>
            </a:r>
            <a:r>
              <a:rPr lang="en-US" err="1"/>
              <a:t>ri</a:t>
            </a:r>
            <a:r>
              <a:rPr lang="ro-RO"/>
              <a:t>?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3C17FE15-BA6A-7109-DB1C-176F43BC9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2943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DF8D34F-C16B-7295-4091-6EAA1BC03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" y="222683"/>
            <a:ext cx="10972800" cy="1143000"/>
          </a:xfrm>
        </p:spPr>
        <p:txBody>
          <a:bodyPr/>
          <a:lstStyle/>
          <a:p>
            <a:pPr algn="ctr"/>
            <a:r>
              <a:rPr lang="en-US" b="1" err="1"/>
              <a:t>Setul</a:t>
            </a:r>
            <a:r>
              <a:rPr lang="en-US" b="1"/>
              <a:t> de date</a:t>
            </a:r>
            <a:endParaRPr lang="ro-RO" b="1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2F9E023C-5FCD-709E-E89C-D4F451133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500" y="1378022"/>
            <a:ext cx="10490200" cy="2036618"/>
          </a:xfrm>
        </p:spPr>
        <p:txBody>
          <a:bodyPr>
            <a:noAutofit/>
          </a:bodyPr>
          <a:lstStyle/>
          <a:p>
            <a:pPr algn="just"/>
            <a:r>
              <a:rPr lang="ro-RO" sz="2800" b="0" dirty="0"/>
              <a:t>Setul de date folosit pentru acest proiect este </a:t>
            </a:r>
            <a:r>
              <a:rPr lang="ro-RO" sz="2800" dirty="0"/>
              <a:t>THETIS</a:t>
            </a:r>
            <a:r>
              <a:rPr lang="ro-RO" sz="2800" b="0" dirty="0"/>
              <a:t>, care este alcătuit din 8734 din videoclipuri, 1980 fiind în formatul RGB, executate de 31 de amatori și 24 de jucători experimentați de tenis.</a:t>
            </a:r>
            <a:r>
              <a:rPr lang="en-US" sz="2800" b="0" dirty="0"/>
              <a:t> </a:t>
            </a:r>
            <a:r>
              <a:rPr lang="ro-RO" sz="2800" b="0" dirty="0"/>
              <a:t>Setul conține 12 lovituri din tenis care sunt adnotate.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4B8EEAFA-7456-568C-04A2-DF0A8E31F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07" y="3356265"/>
            <a:ext cx="3132000" cy="2017218"/>
          </a:xfrm>
          <a:prstGeom prst="rect">
            <a:avLst/>
          </a:prstGeom>
          <a:noFill/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064DAD26-F008-3587-17A4-FC2E0DFD5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5500" y="5454820"/>
            <a:ext cx="10483848" cy="727770"/>
          </a:xfrm>
        </p:spPr>
        <p:txBody>
          <a:bodyPr>
            <a:normAutofit/>
          </a:bodyPr>
          <a:lstStyle/>
          <a:p>
            <a:pPr algn="ctr"/>
            <a:r>
              <a:rPr lang="en-US" sz="2800" b="0" err="1"/>
              <a:t>Exemplu</a:t>
            </a:r>
            <a:r>
              <a:rPr lang="en-US" sz="2800" b="0"/>
              <a:t> de </a:t>
            </a:r>
            <a:r>
              <a:rPr lang="en-US" sz="2800" b="0" err="1"/>
              <a:t>imagini</a:t>
            </a:r>
            <a:r>
              <a:rPr lang="en-US" sz="2800" b="0"/>
              <a:t> </a:t>
            </a:r>
            <a:r>
              <a:rPr lang="en-US" sz="2800" b="0" err="1"/>
              <a:t>preluate</a:t>
            </a:r>
            <a:r>
              <a:rPr lang="en-US" sz="2800" b="0"/>
              <a:t> din </a:t>
            </a:r>
            <a:r>
              <a:rPr lang="en-US" sz="2800" b="0" err="1"/>
              <a:t>setul</a:t>
            </a:r>
            <a:r>
              <a:rPr lang="en-US" sz="2800" b="0"/>
              <a:t> de date </a:t>
            </a:r>
            <a:r>
              <a:rPr lang="en-US" sz="2800"/>
              <a:t>THETIS</a:t>
            </a:r>
            <a:endParaRPr lang="ro-RO" sz="280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55BA17C1-7681-0543-74BB-A8D856A8B6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27" y="3314701"/>
            <a:ext cx="3145384" cy="2016000"/>
          </a:xfrm>
          <a:prstGeom prst="rect">
            <a:avLst/>
          </a:prstGeom>
          <a:noFill/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ubstituent text 2">
            <a:extLst>
              <a:ext uri="{FF2B5EF4-FFF2-40B4-BE49-F238E27FC236}">
                <a16:creationId xmlns:a16="http://schemas.microsoft.com/office/drawing/2014/main" id="{841380C0-BD2D-F3AF-7AE3-8FDE1E0D2BAC}"/>
              </a:ext>
            </a:extLst>
          </p:cNvPr>
          <p:cNvSpPr txBox="1">
            <a:spLocks/>
          </p:cNvSpPr>
          <p:nvPr/>
        </p:nvSpPr>
        <p:spPr>
          <a:xfrm>
            <a:off x="825500" y="1984375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o-RO"/>
          </a:p>
        </p:txBody>
      </p:sp>
      <p:sp>
        <p:nvSpPr>
          <p:cNvPr id="8" name="Substituent conținut 3">
            <a:extLst>
              <a:ext uri="{FF2B5EF4-FFF2-40B4-BE49-F238E27FC236}">
                <a16:creationId xmlns:a16="http://schemas.microsoft.com/office/drawing/2014/main" id="{9CA6F710-65E1-155B-2853-D06F22E74B9A}"/>
              </a:ext>
            </a:extLst>
          </p:cNvPr>
          <p:cNvSpPr txBox="1">
            <a:spLocks/>
          </p:cNvSpPr>
          <p:nvPr/>
        </p:nvSpPr>
        <p:spPr>
          <a:xfrm>
            <a:off x="825500" y="2808287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o-RO"/>
          </a:p>
        </p:txBody>
      </p:sp>
      <p:sp>
        <p:nvSpPr>
          <p:cNvPr id="9" name="Substituent text 4">
            <a:extLst>
              <a:ext uri="{FF2B5EF4-FFF2-40B4-BE49-F238E27FC236}">
                <a16:creationId xmlns:a16="http://schemas.microsoft.com/office/drawing/2014/main" id="{5040D11F-592C-DA0A-72DA-343A341E824C}"/>
              </a:ext>
            </a:extLst>
          </p:cNvPr>
          <p:cNvSpPr txBox="1">
            <a:spLocks/>
          </p:cNvSpPr>
          <p:nvPr/>
        </p:nvSpPr>
        <p:spPr>
          <a:xfrm>
            <a:off x="6157912" y="1984375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133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88E10DD-A65E-04E5-CDBA-594BADA98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64247"/>
            <a:ext cx="10972800" cy="951489"/>
          </a:xfrm>
        </p:spPr>
        <p:txBody>
          <a:bodyPr/>
          <a:lstStyle/>
          <a:p>
            <a:pPr algn="ctr"/>
            <a:r>
              <a:rPr lang="en-US" b="1"/>
              <a:t>YOLO-Pose</a:t>
            </a:r>
            <a:endParaRPr lang="ro-RO" b="1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8C2F62C-3CC6-5AB1-0EA7-5BFB01A0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15098"/>
            <a:ext cx="10972800" cy="49519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ro-RO" sz="2800" kern="0">
                <a:effectLst/>
                <a:ea typeface="Times New Roman" panose="02020603050405020304" pitchFamily="18" charset="0"/>
              </a:rPr>
              <a:t>Pentru a prelua informațiile despre coordonatele persoanelor, respectiv a coordonatelor articulațiilor s-a folosit implementarea oficială a </a:t>
            </a:r>
            <a:r>
              <a:rPr lang="en-US" sz="2800" b="1" kern="0">
                <a:ea typeface="Times New Roman" panose="02020603050405020304" pitchFamily="18" charset="0"/>
              </a:rPr>
              <a:t>YOLOv7</a:t>
            </a:r>
            <a:r>
              <a:rPr lang="en-US" sz="2800" kern="0">
                <a:ea typeface="Times New Roman" panose="02020603050405020304" pitchFamily="18" charset="0"/>
              </a:rPr>
              <a:t> </a:t>
            </a:r>
            <a:r>
              <a:rPr lang="ro-RO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care </a:t>
            </a:r>
            <a:r>
              <a:rPr lang="en-US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con</a:t>
            </a:r>
            <a:r>
              <a:rPr lang="ro-RO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ț</a:t>
            </a:r>
            <a:r>
              <a:rPr lang="en-US" sz="2800" kern="0" err="1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ine</a:t>
            </a:r>
            <a:r>
              <a:rPr lang="en-US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ro-RO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ș</a:t>
            </a:r>
            <a:r>
              <a:rPr lang="en-US" sz="2800" kern="0" err="1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i</a:t>
            </a:r>
            <a:r>
              <a:rPr lang="en-US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 o </a:t>
            </a:r>
            <a:r>
              <a:rPr lang="en-US" sz="2800" kern="0" err="1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implementare</a:t>
            </a:r>
            <a:r>
              <a:rPr lang="en-US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 a </a:t>
            </a:r>
            <a:r>
              <a:rPr lang="en-US" sz="2800" b="1" kern="0">
                <a:solidFill>
                  <a:srgbClr val="222222"/>
                </a:solidFill>
                <a:ea typeface="Times New Roman" panose="02020603050405020304" pitchFamily="18" charset="0"/>
              </a:rPr>
              <a:t>YOLO-Pose</a:t>
            </a:r>
            <a:r>
              <a:rPr lang="en-US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. </a:t>
            </a:r>
            <a:r>
              <a:rPr lang="en-US" sz="2800" kern="0" err="1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Aceasta</a:t>
            </a:r>
            <a:r>
              <a:rPr lang="en-US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800" kern="0" err="1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ofer</a:t>
            </a:r>
            <a:r>
              <a:rPr lang="ro-RO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ă</a:t>
            </a:r>
            <a:r>
              <a:rPr lang="en-US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800" kern="0" err="1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coordonatele</a:t>
            </a:r>
            <a:r>
              <a:rPr lang="en-US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 a 17 </a:t>
            </a:r>
            <a:r>
              <a:rPr lang="en-US" sz="2800" kern="0" err="1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articula</a:t>
            </a:r>
            <a:r>
              <a:rPr lang="ro-RO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ț</a:t>
            </a:r>
            <a:r>
              <a:rPr lang="en-US" sz="2800" kern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ii.</a:t>
            </a:r>
            <a:r>
              <a:rPr lang="en-US" sz="2800" kern="0">
                <a:solidFill>
                  <a:srgbClr val="222222"/>
                </a:solidFill>
                <a:ea typeface="Times New Roman" panose="02020603050405020304" pitchFamily="18" charset="0"/>
              </a:rPr>
              <a:t> </a:t>
            </a:r>
            <a:endParaRPr lang="en-US" sz="2800" kern="0">
              <a:solidFill>
                <a:srgbClr val="222222"/>
              </a:solidFill>
              <a:effectLst/>
              <a:ea typeface="Times New Roman" panose="02020603050405020304" pitchFamily="18" charset="0"/>
            </a:endParaRPr>
          </a:p>
          <a:p>
            <a:pPr algn="just"/>
            <a:endParaRPr lang="ro-RO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23FA0A4-FE6E-F022-FA38-46D9560A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685" y="2980994"/>
            <a:ext cx="5002629" cy="30861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6" name="Substituent text 4">
            <a:extLst>
              <a:ext uri="{FF2B5EF4-FFF2-40B4-BE49-F238E27FC236}">
                <a16:creationId xmlns:a16="http://schemas.microsoft.com/office/drawing/2014/main" id="{B190D538-A775-9931-BE81-83C9A2DFC404}"/>
              </a:ext>
            </a:extLst>
          </p:cNvPr>
          <p:cNvSpPr txBox="1">
            <a:spLocks/>
          </p:cNvSpPr>
          <p:nvPr/>
        </p:nvSpPr>
        <p:spPr>
          <a:xfrm>
            <a:off x="2587169" y="6189391"/>
            <a:ext cx="7117939" cy="3752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err="1"/>
              <a:t>Exemplu</a:t>
            </a:r>
            <a:r>
              <a:rPr lang="en-US" sz="2400"/>
              <a:t> de imagine </a:t>
            </a:r>
            <a:r>
              <a:rPr lang="en-US" sz="2400" err="1"/>
              <a:t>rezultat</a:t>
            </a:r>
            <a:r>
              <a:rPr lang="en-US" sz="2400"/>
              <a:t> </a:t>
            </a:r>
            <a:r>
              <a:rPr lang="ro-RO" sz="2400"/>
              <a:t>î</a:t>
            </a:r>
            <a:r>
              <a:rPr lang="en-US" sz="2400"/>
              <a:t>n </a:t>
            </a:r>
            <a:r>
              <a:rPr lang="en-US" sz="2400" err="1"/>
              <a:t>urma</a:t>
            </a:r>
            <a:r>
              <a:rPr lang="en-US" sz="2400"/>
              <a:t> </a:t>
            </a:r>
            <a:r>
              <a:rPr lang="en-US" sz="2400" err="1"/>
              <a:t>aplic</a:t>
            </a:r>
            <a:r>
              <a:rPr lang="ro-RO" sz="2400"/>
              <a:t>ă</a:t>
            </a:r>
            <a:r>
              <a:rPr lang="en-US" sz="2400" err="1"/>
              <a:t>rii</a:t>
            </a:r>
            <a:r>
              <a:rPr lang="en-US" sz="2400"/>
              <a:t> Yolo-Pose</a:t>
            </a:r>
            <a:endParaRPr lang="ro-RO" sz="2400"/>
          </a:p>
        </p:txBody>
      </p:sp>
    </p:spTree>
    <p:extLst>
      <p:ext uri="{BB962C8B-B14F-4D97-AF65-F5344CB8AC3E}">
        <p14:creationId xmlns:p14="http://schemas.microsoft.com/office/powerpoint/2010/main" val="220048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3AF73FD-16F8-613C-DCD4-1D176FFE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37189"/>
          </a:xfrm>
        </p:spPr>
        <p:txBody>
          <a:bodyPr/>
          <a:lstStyle/>
          <a:p>
            <a:pPr algn="ctr"/>
            <a:r>
              <a:rPr lang="en-US" b="1" err="1"/>
              <a:t>Transformarea</a:t>
            </a:r>
            <a:r>
              <a:rPr lang="en-US" b="1"/>
              <a:t> </a:t>
            </a:r>
            <a:r>
              <a:rPr lang="en-US" b="1" err="1"/>
              <a:t>setului</a:t>
            </a:r>
            <a:r>
              <a:rPr lang="en-US" b="1"/>
              <a:t> de date</a:t>
            </a:r>
            <a:endParaRPr lang="ro-RO" b="1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013E03B-A3FB-D4F6-8796-CE8723F4B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73" y="1153487"/>
            <a:ext cx="10972800" cy="48169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Pentru fiecare videoclip </a:t>
            </a:r>
            <a:r>
              <a:rPr lang="ro-RO" sz="2800" dirty="0"/>
              <a:t>s-</a:t>
            </a:r>
            <a:r>
              <a:rPr lang="en-US" sz="2800" dirty="0"/>
              <a:t>a </a:t>
            </a:r>
            <a:r>
              <a:rPr lang="en-US" sz="2800" dirty="0" err="1"/>
              <a:t>rulat</a:t>
            </a:r>
            <a:r>
              <a:rPr lang="en-US" sz="2800" dirty="0"/>
              <a:t> algoritmul </a:t>
            </a:r>
            <a:r>
              <a:rPr lang="en-US" sz="2800" b="1" dirty="0"/>
              <a:t>YOLO-Pose </a:t>
            </a:r>
            <a:r>
              <a:rPr lang="en-US" sz="2800" dirty="0" err="1"/>
              <a:t>cadru</a:t>
            </a:r>
            <a:r>
              <a:rPr lang="en-US" sz="2800" dirty="0"/>
              <a:t> cu </a:t>
            </a:r>
            <a:r>
              <a:rPr lang="en-US" sz="2800" dirty="0" err="1"/>
              <a:t>cadru</a:t>
            </a:r>
            <a:r>
              <a:rPr lang="en-US" sz="2800" dirty="0"/>
              <a:t>, </a:t>
            </a:r>
            <a:r>
              <a:rPr lang="en-US" sz="2800" dirty="0" err="1"/>
              <a:t>salv</a:t>
            </a:r>
            <a:r>
              <a:rPr lang="ro-RO" sz="2800" dirty="0"/>
              <a:t>â</a:t>
            </a:r>
            <a:r>
              <a:rPr lang="en-US" sz="2800" dirty="0" err="1"/>
              <a:t>nd</a:t>
            </a:r>
            <a:r>
              <a:rPr lang="en-US" sz="2800" dirty="0"/>
              <a:t> </a:t>
            </a:r>
            <a:r>
              <a:rPr lang="en-US" sz="2800" dirty="0" err="1"/>
              <a:t>rezultatele</a:t>
            </a:r>
            <a:r>
              <a:rPr lang="en-US" sz="2800" dirty="0"/>
              <a:t> </a:t>
            </a:r>
            <a:r>
              <a:rPr lang="ro-RO" sz="2800" dirty="0"/>
              <a:t>î</a:t>
            </a:r>
            <a:r>
              <a:rPr lang="en-US" sz="2800" dirty="0"/>
              <a:t>n 2 fi</a:t>
            </a:r>
            <a:r>
              <a:rPr lang="ro-RO" sz="2800" dirty="0"/>
              <a:t>ș</a:t>
            </a:r>
            <a:r>
              <a:rPr lang="en-US" sz="2800" dirty="0" err="1"/>
              <a:t>iere</a:t>
            </a:r>
            <a:r>
              <a:rPr lang="en-US" sz="2800" dirty="0"/>
              <a:t> csv </a:t>
            </a:r>
            <a:r>
              <a:rPr lang="en-US" sz="2800" dirty="0" err="1"/>
              <a:t>distincte</a:t>
            </a:r>
            <a:r>
              <a:rPr lang="ro-RO" sz="2800" dirty="0"/>
              <a:t>.</a:t>
            </a:r>
            <a:r>
              <a:rPr lang="en-US" sz="2800" dirty="0"/>
              <a:t> Un fi</a:t>
            </a:r>
            <a:r>
              <a:rPr lang="ro-RO" sz="2800" dirty="0"/>
              <a:t>ș</a:t>
            </a:r>
            <a:r>
              <a:rPr lang="en-US" sz="2800" dirty="0" err="1"/>
              <a:t>ier</a:t>
            </a:r>
            <a:r>
              <a:rPr lang="en-US" sz="2800" dirty="0"/>
              <a:t> </a:t>
            </a:r>
            <a:r>
              <a:rPr lang="ro-RO" sz="2800" dirty="0"/>
              <a:t>î</a:t>
            </a:r>
            <a:r>
              <a:rPr lang="en-US" sz="2800" dirty="0"/>
              <a:t>n care sunt </a:t>
            </a:r>
            <a:r>
              <a:rPr lang="en-US" sz="2800" dirty="0" err="1"/>
              <a:t>salvate</a:t>
            </a:r>
            <a:r>
              <a:rPr lang="en-US" sz="2800" dirty="0"/>
              <a:t> </a:t>
            </a:r>
            <a:r>
              <a:rPr lang="en-US" sz="2800" dirty="0" err="1"/>
              <a:t>coordonatele</a:t>
            </a:r>
            <a:r>
              <a:rPr lang="en-US" sz="2800" dirty="0"/>
              <a:t> </a:t>
            </a:r>
            <a:r>
              <a:rPr lang="en-US" sz="2800" dirty="0" err="1"/>
              <a:t>articula</a:t>
            </a:r>
            <a:r>
              <a:rPr lang="ro-RO" sz="2800" dirty="0"/>
              <a:t>ț</a:t>
            </a:r>
            <a:r>
              <a:rPr lang="en-US" sz="2800" dirty="0" err="1"/>
              <a:t>iilor</a:t>
            </a:r>
            <a:r>
              <a:rPr lang="ro-RO" sz="2800" dirty="0"/>
              <a:t>,</a:t>
            </a:r>
            <a:r>
              <a:rPr lang="en-US" sz="2800" dirty="0"/>
              <a:t> iar cel</a:t>
            </a:r>
            <a:r>
              <a:rPr lang="ro-RO" sz="2800" dirty="0"/>
              <a:t>ă</a:t>
            </a:r>
            <a:r>
              <a:rPr lang="en-US" sz="2800" dirty="0" err="1"/>
              <a:t>lalt</a:t>
            </a:r>
            <a:r>
              <a:rPr lang="en-US" sz="2800" dirty="0"/>
              <a:t> con</a:t>
            </a:r>
            <a:r>
              <a:rPr lang="ro-RO" sz="2800" dirty="0"/>
              <a:t>ț</a:t>
            </a:r>
            <a:r>
              <a:rPr lang="en-US" sz="2800" dirty="0" err="1"/>
              <a:t>ine</a:t>
            </a:r>
            <a:r>
              <a:rPr lang="en-US" sz="2800" dirty="0"/>
              <a:t> </a:t>
            </a:r>
            <a:r>
              <a:rPr lang="en-US" sz="2800" dirty="0" err="1"/>
              <a:t>coordonatele</a:t>
            </a:r>
            <a:r>
              <a:rPr lang="en-US" sz="2800" dirty="0"/>
              <a:t> </a:t>
            </a:r>
            <a:r>
              <a:rPr lang="ro-RO" sz="2800" dirty="0"/>
              <a:t>î</a:t>
            </a:r>
            <a:r>
              <a:rPr lang="en-US" sz="2800" dirty="0"/>
              <a:t>n care se </a:t>
            </a:r>
            <a:r>
              <a:rPr lang="en-US" sz="2800" dirty="0" err="1"/>
              <a:t>afl</a:t>
            </a:r>
            <a:r>
              <a:rPr lang="ro-RO" sz="2800" dirty="0"/>
              <a:t>ă</a:t>
            </a:r>
            <a:r>
              <a:rPr lang="en-US" sz="2800" dirty="0"/>
              <a:t> persoana. Numarul de </a:t>
            </a:r>
            <a:r>
              <a:rPr lang="en-US" sz="2800" dirty="0" err="1"/>
              <a:t>coloane</a:t>
            </a:r>
            <a:r>
              <a:rPr lang="en-US" sz="2800" dirty="0"/>
              <a:t> </a:t>
            </a:r>
            <a:r>
              <a:rPr lang="ro-RO" sz="2800" dirty="0"/>
              <a:t>este de </a:t>
            </a:r>
            <a:r>
              <a:rPr lang="en-US" sz="2800" dirty="0"/>
              <a:t>34, </a:t>
            </a:r>
            <a:r>
              <a:rPr lang="ro-RO" sz="2800" dirty="0"/>
              <a:t>salvarea </a:t>
            </a:r>
            <a:r>
              <a:rPr lang="en-US" sz="2800" dirty="0" err="1"/>
              <a:t>coordonatel</a:t>
            </a:r>
            <a:r>
              <a:rPr lang="ro-RO" sz="2800" dirty="0"/>
              <a:t>or</a:t>
            </a:r>
            <a:r>
              <a:rPr lang="en-US" sz="2800" dirty="0"/>
              <a:t> x </a:t>
            </a:r>
            <a:r>
              <a:rPr lang="ro-RO" sz="2800" dirty="0"/>
              <a:t>ș</a:t>
            </a:r>
            <a:r>
              <a:rPr lang="en-US" sz="2800" dirty="0" err="1"/>
              <a:t>i</a:t>
            </a:r>
            <a:r>
              <a:rPr lang="en-US" sz="2800" dirty="0"/>
              <a:t> y </a:t>
            </a:r>
            <a:r>
              <a:rPr lang="ro-RO" sz="2800" dirty="0"/>
              <a:t>s-a făcut </a:t>
            </a:r>
            <a:r>
              <a:rPr lang="en-US" sz="2800" dirty="0"/>
              <a:t>pentru 17 </a:t>
            </a:r>
            <a:r>
              <a:rPr lang="en-US" sz="2800" dirty="0" err="1"/>
              <a:t>articula</a:t>
            </a:r>
            <a:r>
              <a:rPr lang="ro-RO" sz="2800" dirty="0"/>
              <a:t>ț</a:t>
            </a:r>
            <a:r>
              <a:rPr lang="en-US" sz="2800" dirty="0"/>
              <a:t>ii.</a:t>
            </a:r>
            <a:endParaRPr lang="ro-RO" sz="2800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579D8484-287D-613D-A031-70E59896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014" y="3387436"/>
            <a:ext cx="6764801" cy="2694553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67DA6D53-3C07-D4E1-5459-9DE638AAE822}"/>
              </a:ext>
            </a:extLst>
          </p:cNvPr>
          <p:cNvSpPr txBox="1"/>
          <p:nvPr/>
        </p:nvSpPr>
        <p:spPr>
          <a:xfrm>
            <a:off x="2389910" y="6169875"/>
            <a:ext cx="7824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err="1"/>
              <a:t>Exemplu</a:t>
            </a:r>
            <a:r>
              <a:rPr lang="en-US" sz="2400"/>
              <a:t> de fi</a:t>
            </a:r>
            <a:r>
              <a:rPr lang="ro-RO" sz="2400"/>
              <a:t>ș</a:t>
            </a:r>
            <a:r>
              <a:rPr lang="en-US" sz="2400" err="1"/>
              <a:t>ier</a:t>
            </a:r>
            <a:r>
              <a:rPr lang="en-US" sz="2400"/>
              <a:t> csv care con</a:t>
            </a:r>
            <a:r>
              <a:rPr lang="ro-RO" sz="2400"/>
              <a:t>ț</a:t>
            </a:r>
            <a:r>
              <a:rPr lang="en-US" sz="2400" err="1"/>
              <a:t>ine</a:t>
            </a:r>
            <a:r>
              <a:rPr lang="en-US" sz="2400"/>
              <a:t> </a:t>
            </a:r>
            <a:r>
              <a:rPr lang="en-US" sz="2400" err="1"/>
              <a:t>coordonatele</a:t>
            </a:r>
            <a:r>
              <a:rPr lang="en-US" sz="2400"/>
              <a:t> </a:t>
            </a:r>
            <a:r>
              <a:rPr lang="en-US" sz="2400" err="1"/>
              <a:t>membrelor</a:t>
            </a:r>
            <a:endParaRPr lang="ro-RO" sz="2400"/>
          </a:p>
        </p:txBody>
      </p:sp>
    </p:spTree>
    <p:extLst>
      <p:ext uri="{BB962C8B-B14F-4D97-AF65-F5344CB8AC3E}">
        <p14:creationId xmlns:p14="http://schemas.microsoft.com/office/powerpoint/2010/main" val="343878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F1F420A-3965-FE5C-E1B1-83B2A568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68362"/>
          </a:xfrm>
        </p:spPr>
        <p:txBody>
          <a:bodyPr/>
          <a:lstStyle/>
          <a:p>
            <a:pPr algn="ctr"/>
            <a:r>
              <a:rPr lang="en-US" b="1" err="1"/>
              <a:t>Normalizarea</a:t>
            </a:r>
            <a:r>
              <a:rPr lang="en-US" b="1"/>
              <a:t> </a:t>
            </a:r>
            <a:r>
              <a:rPr lang="en-US" b="1" err="1"/>
              <a:t>datelor</a:t>
            </a:r>
            <a:endParaRPr lang="ro-RO" b="1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980E567-833A-5599-02F1-B92A54898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3782"/>
            <a:ext cx="10972800" cy="4962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ro-RO" sz="2800" kern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Pentru</a:t>
            </a:r>
            <a:r>
              <a:rPr lang="ro-RO" sz="2800" kern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 antrenarea </a:t>
            </a:r>
            <a:r>
              <a:rPr lang="ro-RO" sz="2800" kern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modelului se utilizează</a:t>
            </a:r>
            <a:r>
              <a:rPr lang="ro-RO" sz="2800" kern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 doar coordonatele articulațiilor, </a:t>
            </a:r>
            <a:r>
              <a:rPr lang="ro-RO" sz="2800" kern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acestea fiind normalizate</a:t>
            </a:r>
            <a:r>
              <a:rPr lang="ro-RO" sz="2800" kern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 în</a:t>
            </a:r>
            <a:r>
              <a:rPr lang="ro-RO" sz="2800" kern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 </a:t>
            </a:r>
            <a:r>
              <a:rPr lang="ro-RO" sz="2800" kern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intervalul [0, 1</a:t>
            </a:r>
            <a:r>
              <a:rPr lang="ro-RO" sz="2800" kern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],</a:t>
            </a:r>
            <a:r>
              <a:rPr lang="ro-RO" sz="2800" kern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ro-RO" sz="2800" kern="0">
                <a:solidFill>
                  <a:srgbClr val="202124"/>
                </a:solidFill>
                <a:ea typeface="+mn-lt"/>
                <a:cs typeface="+mn-lt"/>
              </a:rPr>
              <a:t>î</a:t>
            </a:r>
            <a:r>
              <a:rPr lang="ro-RO" sz="2800" kern="0">
                <a:solidFill>
                  <a:srgbClr val="000000"/>
                </a:solidFill>
                <a:ea typeface="+mn-lt"/>
                <a:cs typeface="+mn-lt"/>
              </a:rPr>
              <a:t>n</a:t>
            </a:r>
            <a:r>
              <a:rPr lang="ro-RO" sz="2800" kern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 funcție</a:t>
            </a:r>
            <a:r>
              <a:rPr lang="ro-RO" sz="2800" kern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 de poziția lor relativă din dreptunghiul de detecție, folosind normalizarea min-max</a:t>
            </a:r>
            <a:r>
              <a:rPr lang="en-US" sz="2800" kern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.</a:t>
            </a:r>
          </a:p>
          <a:p>
            <a:endParaRPr lang="en-US" sz="1800" ker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ro-RO"/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4F83D6A4-02D6-CE7D-CF2E-1EBC93F89787}"/>
              </a:ext>
            </a:extLst>
          </p:cNvPr>
          <p:cNvSpPr txBox="1"/>
          <p:nvPr/>
        </p:nvSpPr>
        <p:spPr>
          <a:xfrm>
            <a:off x="571500" y="6046553"/>
            <a:ext cx="111286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200" err="1"/>
              <a:t>Exemplu</a:t>
            </a:r>
            <a:r>
              <a:rPr lang="en-US" sz="2200"/>
              <a:t> de </a:t>
            </a:r>
            <a:r>
              <a:rPr lang="en-US" sz="2200" err="1"/>
              <a:t>coordonate</a:t>
            </a:r>
            <a:r>
              <a:rPr lang="en-US" sz="2200"/>
              <a:t> </a:t>
            </a:r>
            <a:r>
              <a:rPr lang="en-US" sz="2200" err="1"/>
              <a:t>normalizate</a:t>
            </a:r>
            <a:r>
              <a:rPr lang="en-US" sz="2200"/>
              <a:t> pentru un </a:t>
            </a:r>
            <a:r>
              <a:rPr lang="en-US" sz="2200" err="1"/>
              <a:t>membru</a:t>
            </a:r>
            <a:r>
              <a:rPr lang="en-US" sz="2200"/>
              <a:t> din </a:t>
            </a:r>
            <a:r>
              <a:rPr lang="en-US" sz="2200" err="1"/>
              <a:t>cadrul</a:t>
            </a:r>
            <a:r>
              <a:rPr lang="en-US" sz="2200"/>
              <a:t> </a:t>
            </a:r>
            <a:r>
              <a:rPr lang="en-US" sz="2200" err="1"/>
              <a:t>unui</a:t>
            </a:r>
            <a:r>
              <a:rPr lang="en-US" sz="2200"/>
              <a:t> </a:t>
            </a:r>
            <a:r>
              <a:rPr lang="en-US" sz="2200" err="1"/>
              <a:t>dreptunghi</a:t>
            </a:r>
            <a:r>
              <a:rPr lang="en-US" sz="2200"/>
              <a:t> de </a:t>
            </a:r>
            <a:r>
              <a:rPr lang="en-US" sz="2200" err="1"/>
              <a:t>detec</a:t>
            </a:r>
            <a:r>
              <a:rPr lang="ro-RO" sz="2200"/>
              <a:t>ț</a:t>
            </a:r>
            <a:r>
              <a:rPr lang="en-US" sz="2200" err="1"/>
              <a:t>ie</a:t>
            </a:r>
            <a:endParaRPr lang="ro-RO" sz="2200"/>
          </a:p>
        </p:txBody>
      </p:sp>
      <p:pic>
        <p:nvPicPr>
          <p:cNvPr id="13" name="Imagine 12">
            <a:extLst>
              <a:ext uri="{FF2B5EF4-FFF2-40B4-BE49-F238E27FC236}">
                <a16:creationId xmlns:a16="http://schemas.microsoft.com/office/drawing/2014/main" id="{2278C7AB-FE69-A05F-2681-4FCD641F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21" y="2543734"/>
            <a:ext cx="6757696" cy="34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82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7582782-4C49-A869-714D-7826DD57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61880"/>
          </a:xfrm>
        </p:spPr>
        <p:txBody>
          <a:bodyPr>
            <a:normAutofit/>
          </a:bodyPr>
          <a:lstStyle/>
          <a:p>
            <a:r>
              <a:rPr lang="en-US" b="1" err="1"/>
              <a:t>Prelucrarea</a:t>
            </a:r>
            <a:r>
              <a:rPr lang="en-US" b="1"/>
              <a:t> </a:t>
            </a:r>
            <a:r>
              <a:rPr lang="en-US" b="1" err="1"/>
              <a:t>datelor</a:t>
            </a:r>
            <a:r>
              <a:rPr lang="en-US" b="1"/>
              <a:t> pentru </a:t>
            </a:r>
            <a:r>
              <a:rPr lang="en-US" b="1" err="1"/>
              <a:t>antrenarea</a:t>
            </a:r>
            <a:r>
              <a:rPr lang="en-US" b="1"/>
              <a:t> re</a:t>
            </a:r>
            <a:r>
              <a:rPr lang="ro-RO" b="1"/>
              <a:t>ț</a:t>
            </a:r>
            <a:r>
              <a:rPr lang="en-US" b="1" err="1"/>
              <a:t>elei</a:t>
            </a:r>
            <a:endParaRPr lang="ro-RO" b="1"/>
          </a:p>
        </p:txBody>
      </p:sp>
      <p:sp>
        <p:nvSpPr>
          <p:cNvPr id="9" name="Substituent conținut 8">
            <a:extLst>
              <a:ext uri="{FF2B5EF4-FFF2-40B4-BE49-F238E27FC236}">
                <a16:creationId xmlns:a16="http://schemas.microsoft.com/office/drawing/2014/main" id="{FD4010D0-3BB8-F51E-4676-63D8EB7C9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7300"/>
            <a:ext cx="10972800" cy="48688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err="1"/>
              <a:t>Coordonatele</a:t>
            </a:r>
            <a:r>
              <a:rPr lang="en-US" sz="2800"/>
              <a:t> </a:t>
            </a:r>
            <a:r>
              <a:rPr lang="en-US" sz="2800" err="1"/>
              <a:t>articula</a:t>
            </a:r>
            <a:r>
              <a:rPr lang="ro-RO" sz="2800"/>
              <a:t>ț</a:t>
            </a:r>
            <a:r>
              <a:rPr lang="en-US" sz="2800" err="1"/>
              <a:t>iilor</a:t>
            </a:r>
            <a:r>
              <a:rPr lang="en-US" sz="2800"/>
              <a:t> din </a:t>
            </a:r>
            <a:r>
              <a:rPr lang="en-US" sz="2800" err="1"/>
              <a:t>fiecare</a:t>
            </a:r>
            <a:r>
              <a:rPr lang="en-US" sz="2800"/>
              <a:t> </a:t>
            </a:r>
            <a:r>
              <a:rPr lang="en-US" sz="2800" err="1"/>
              <a:t>cadru</a:t>
            </a:r>
            <a:r>
              <a:rPr lang="en-US" sz="2800"/>
              <a:t> au </a:t>
            </a:r>
            <a:r>
              <a:rPr lang="en-US" sz="2800" err="1"/>
              <a:t>fost</a:t>
            </a:r>
            <a:r>
              <a:rPr lang="en-US" sz="2800"/>
              <a:t> </a:t>
            </a:r>
            <a:r>
              <a:rPr lang="ro-RO" sz="2800"/>
              <a:t>î</a:t>
            </a:r>
            <a:r>
              <a:rPr lang="en-US" sz="2800" err="1"/>
              <a:t>mpachetate</a:t>
            </a:r>
            <a:r>
              <a:rPr lang="en-US" sz="2800"/>
              <a:t> </a:t>
            </a:r>
            <a:r>
              <a:rPr lang="ro-RO" sz="2800"/>
              <a:t>î</a:t>
            </a:r>
            <a:r>
              <a:rPr lang="en-US" sz="2800"/>
              <a:t>n </a:t>
            </a:r>
            <a:r>
              <a:rPr lang="en-US" sz="2800" err="1"/>
              <a:t>secven</a:t>
            </a:r>
            <a:r>
              <a:rPr lang="ro-RO" sz="2800"/>
              <a:t>ț</a:t>
            </a:r>
            <a:r>
              <a:rPr lang="en-US" sz="2800"/>
              <a:t>e, pentru a fi </a:t>
            </a:r>
            <a:r>
              <a:rPr lang="en-US" sz="2800" err="1"/>
              <a:t>folosite</a:t>
            </a:r>
            <a:r>
              <a:rPr lang="en-US" sz="2800"/>
              <a:t> de o re</a:t>
            </a:r>
            <a:r>
              <a:rPr lang="ro-RO" sz="2800"/>
              <a:t>ț</a:t>
            </a:r>
            <a:r>
              <a:rPr lang="en-US" sz="2800" err="1"/>
              <a:t>ea</a:t>
            </a:r>
            <a:r>
              <a:rPr lang="en-US" sz="2800"/>
              <a:t> neuronal</a:t>
            </a:r>
            <a:r>
              <a:rPr lang="ro-RO" sz="2800"/>
              <a:t>ă</a:t>
            </a:r>
            <a:r>
              <a:rPr lang="en-US" sz="2800"/>
              <a:t>.</a:t>
            </a:r>
            <a:endParaRPr lang="ro-RO" sz="2800"/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352DC3AB-DD44-F4C8-9B4E-8AB1D7BB3A8A}"/>
              </a:ext>
            </a:extLst>
          </p:cNvPr>
          <p:cNvSpPr txBox="1"/>
          <p:nvPr/>
        </p:nvSpPr>
        <p:spPr>
          <a:xfrm>
            <a:off x="1653886" y="5911790"/>
            <a:ext cx="88842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err="1"/>
              <a:t>Modalitatea</a:t>
            </a:r>
            <a:r>
              <a:rPr lang="en-US" sz="2400"/>
              <a:t> </a:t>
            </a:r>
            <a:r>
              <a:rPr lang="ro-RO" sz="2400"/>
              <a:t>de </a:t>
            </a:r>
            <a:r>
              <a:rPr lang="en-US" sz="2400" err="1"/>
              <a:t>cre</a:t>
            </a:r>
            <a:r>
              <a:rPr lang="ro-RO" sz="2400"/>
              <a:t>ere </a:t>
            </a:r>
            <a:r>
              <a:rPr lang="en-US" sz="2400"/>
              <a:t>a </a:t>
            </a:r>
            <a:r>
              <a:rPr lang="en-US" sz="2400" err="1"/>
              <a:t>secventel</a:t>
            </a:r>
            <a:r>
              <a:rPr lang="ro-RO" sz="2400"/>
              <a:t>or</a:t>
            </a:r>
            <a:r>
              <a:rPr lang="en-US" sz="2400"/>
              <a:t> din </a:t>
            </a:r>
            <a:r>
              <a:rPr lang="en-US" sz="2400" err="1"/>
              <a:t>cadrele</a:t>
            </a:r>
            <a:r>
              <a:rPr lang="en-US" sz="2400"/>
              <a:t> </a:t>
            </a:r>
            <a:r>
              <a:rPr lang="en-US" sz="2400" err="1"/>
              <a:t>unui</a:t>
            </a:r>
            <a:r>
              <a:rPr lang="en-US" sz="2400"/>
              <a:t> videoclip</a:t>
            </a:r>
            <a:endParaRPr lang="ro-RO" sz="2400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4FED19CD-309E-7704-3E6C-07D00D8C2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99" y="2358736"/>
            <a:ext cx="8476937" cy="3449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898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A625CF9-657B-8102-63ED-09DE1128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57971"/>
          </a:xfrm>
        </p:spPr>
        <p:txBody>
          <a:bodyPr/>
          <a:lstStyle/>
          <a:p>
            <a:pPr algn="ctr"/>
            <a:r>
              <a:rPr lang="en-US" b="1"/>
              <a:t>Re</a:t>
            </a:r>
            <a:r>
              <a:rPr lang="ro-RO" b="1"/>
              <a:t>ț</a:t>
            </a:r>
            <a:r>
              <a:rPr lang="en-US" b="1" err="1"/>
              <a:t>eaua</a:t>
            </a:r>
            <a:r>
              <a:rPr lang="en-US" b="1"/>
              <a:t> neuronal</a:t>
            </a:r>
            <a:r>
              <a:rPr lang="ro-RO" b="1"/>
              <a:t>ă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30E2C0B-A653-C100-076A-C2B1368C9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1BB23D-532E-C424-1642-9CF96B8FC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44" y="1345625"/>
            <a:ext cx="10099185" cy="5035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08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60AE725-D686-0554-E02D-B7C780A6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/>
              <a:t>M</a:t>
            </a:r>
            <a:r>
              <a:rPr lang="en-US" b="1" err="1"/>
              <a:t>odel</a:t>
            </a:r>
            <a:r>
              <a:rPr lang="ro-RO" b="1"/>
              <a:t>ul Optim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48C9B84-11BA-935E-9753-64DACCD24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Con</a:t>
            </a:r>
            <a:r>
              <a:rPr lang="ro-RO"/>
              <a:t>ț</a:t>
            </a:r>
            <a:r>
              <a:rPr lang="en-US" err="1"/>
              <a:t>ine</a:t>
            </a:r>
            <a:r>
              <a:rPr lang="en-US"/>
              <a:t> 3 </a:t>
            </a:r>
            <a:r>
              <a:rPr lang="en-US" err="1"/>
              <a:t>straturi</a:t>
            </a:r>
            <a:r>
              <a:rPr lang="en-US"/>
              <a:t> de re</a:t>
            </a:r>
            <a:r>
              <a:rPr lang="ro-RO"/>
              <a:t>ț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b="1"/>
              <a:t>LSTM</a:t>
            </a:r>
            <a:r>
              <a:rPr lang="en-US"/>
              <a:t>, </a:t>
            </a:r>
            <a:r>
              <a:rPr lang="en-US" err="1"/>
              <a:t>fiecare</a:t>
            </a:r>
            <a:r>
              <a:rPr lang="en-US"/>
              <a:t> </a:t>
            </a:r>
            <a:r>
              <a:rPr lang="en-US" err="1"/>
              <a:t>strat</a:t>
            </a:r>
            <a:r>
              <a:rPr lang="en-US"/>
              <a:t> av</a:t>
            </a:r>
            <a:r>
              <a:rPr lang="ro-RO"/>
              <a:t>â</a:t>
            </a:r>
            <a:r>
              <a:rPr lang="en-US" err="1"/>
              <a:t>nd</a:t>
            </a:r>
            <a:r>
              <a:rPr lang="en-US"/>
              <a:t> 512 </a:t>
            </a:r>
            <a:r>
              <a:rPr lang="en-US" err="1"/>
              <a:t>celule</a:t>
            </a:r>
            <a:r>
              <a:rPr lang="en-US"/>
              <a:t> </a:t>
            </a:r>
            <a:r>
              <a:rPr lang="en-US" err="1"/>
              <a:t>ascunse</a:t>
            </a:r>
            <a:r>
              <a:rPr lang="en-US"/>
              <a:t> </a:t>
            </a:r>
            <a:r>
              <a:rPr lang="en-US" b="1"/>
              <a:t>LSTM</a:t>
            </a:r>
            <a:r>
              <a:rPr lang="en-US"/>
              <a:t>.</a:t>
            </a:r>
          </a:p>
          <a:p>
            <a:pPr algn="just"/>
            <a:r>
              <a:rPr lang="ro-RO"/>
              <a:t>C</a:t>
            </a:r>
            <a:r>
              <a:rPr lang="en-US" err="1"/>
              <a:t>lasificare</a:t>
            </a:r>
            <a:r>
              <a:rPr lang="ro-RO"/>
              <a:t>a</a:t>
            </a:r>
            <a:r>
              <a:rPr lang="en-US"/>
              <a:t> con</a:t>
            </a:r>
            <a:r>
              <a:rPr lang="ro-RO"/>
              <a:t>ț</a:t>
            </a:r>
            <a:r>
              <a:rPr lang="en-US" err="1"/>
              <a:t>ine</a:t>
            </a:r>
            <a:r>
              <a:rPr lang="en-US"/>
              <a:t> 2 </a:t>
            </a:r>
            <a:r>
              <a:rPr lang="en-US" err="1"/>
              <a:t>straturi</a:t>
            </a:r>
            <a:r>
              <a:rPr lang="en-US"/>
              <a:t> de </a:t>
            </a:r>
            <a:r>
              <a:rPr lang="en-US" b="1"/>
              <a:t>MLP</a:t>
            </a:r>
            <a:r>
              <a:rPr lang="en-US"/>
              <a:t>, </a:t>
            </a:r>
            <a:r>
              <a:rPr lang="en-US" err="1"/>
              <a:t>unul</a:t>
            </a:r>
            <a:r>
              <a:rPr lang="en-US"/>
              <a:t> av</a:t>
            </a:r>
            <a:r>
              <a:rPr lang="ro-RO"/>
              <a:t>â</a:t>
            </a:r>
            <a:r>
              <a:rPr lang="en-US" err="1"/>
              <a:t>nd</a:t>
            </a:r>
            <a:r>
              <a:rPr lang="en-US"/>
              <a:t> 256 de </a:t>
            </a:r>
            <a:r>
              <a:rPr lang="en-US" err="1"/>
              <a:t>neuroni</a:t>
            </a:r>
            <a:r>
              <a:rPr lang="ro-RO"/>
              <a:t>,</a:t>
            </a:r>
            <a:r>
              <a:rPr lang="en-US"/>
              <a:t> </a:t>
            </a:r>
            <a:r>
              <a:rPr lang="en-US" err="1"/>
              <a:t>iar</a:t>
            </a:r>
            <a:r>
              <a:rPr lang="en-US"/>
              <a:t> </a:t>
            </a:r>
            <a:r>
              <a:rPr lang="en-US" err="1"/>
              <a:t>cel</a:t>
            </a:r>
            <a:r>
              <a:rPr lang="ro-RO"/>
              <a:t>ă</a:t>
            </a:r>
            <a:r>
              <a:rPr lang="en-US"/>
              <a:t>lalt av</a:t>
            </a:r>
            <a:r>
              <a:rPr lang="ro-RO"/>
              <a:t>â</a:t>
            </a:r>
            <a:r>
              <a:rPr lang="en-US" err="1"/>
              <a:t>nd</a:t>
            </a:r>
            <a:r>
              <a:rPr lang="en-US"/>
              <a:t> 12.</a:t>
            </a:r>
          </a:p>
          <a:p>
            <a:pPr algn="just"/>
            <a:r>
              <a:rPr lang="en-US"/>
              <a:t>Toate </a:t>
            </a:r>
            <a:r>
              <a:rPr lang="en-US" err="1"/>
              <a:t>straturile</a:t>
            </a:r>
            <a:r>
              <a:rPr lang="en-US"/>
              <a:t> au o rat</a:t>
            </a:r>
            <a:r>
              <a:rPr lang="ro-RO"/>
              <a:t>ă</a:t>
            </a:r>
            <a:r>
              <a:rPr lang="en-US"/>
              <a:t> de dropout de 0.7.</a:t>
            </a:r>
          </a:p>
          <a:p>
            <a:pPr algn="just"/>
            <a:r>
              <a:rPr lang="en-US"/>
              <a:t>Pentru a </a:t>
            </a:r>
            <a:r>
              <a:rPr lang="en-US" err="1"/>
              <a:t>evita</a:t>
            </a:r>
            <a:r>
              <a:rPr lang="en-US"/>
              <a:t> </a:t>
            </a:r>
            <a:r>
              <a:rPr lang="en-US" err="1"/>
              <a:t>explozia</a:t>
            </a:r>
            <a:r>
              <a:rPr lang="en-US"/>
              <a:t> </a:t>
            </a:r>
            <a:r>
              <a:rPr lang="en-US" err="1"/>
              <a:t>gradien</a:t>
            </a:r>
            <a:r>
              <a:rPr lang="ro-RO"/>
              <a:t>ț</a:t>
            </a:r>
            <a:r>
              <a:rPr lang="en-US" err="1"/>
              <a:t>ilor</a:t>
            </a:r>
            <a:r>
              <a:rPr lang="en-US"/>
              <a:t>, se </a:t>
            </a:r>
            <a:r>
              <a:rPr lang="en-US" err="1"/>
              <a:t>folose</a:t>
            </a:r>
            <a:r>
              <a:rPr lang="ro-RO"/>
              <a:t>ș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ro-RO"/>
              <a:t>„</a:t>
            </a:r>
            <a:r>
              <a:rPr lang="en-US"/>
              <a:t>gradient clipping</a:t>
            </a:r>
            <a:r>
              <a:rPr lang="ro-RO"/>
              <a:t>”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3353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733</Words>
  <Application>Microsoft Office PowerPoint</Application>
  <PresentationFormat>Widescreen</PresentationFormat>
  <Paragraphs>75</Paragraphs>
  <Slides>25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Times New Roman</vt:lpstr>
      <vt:lpstr>Office Theme</vt:lpstr>
      <vt:lpstr>Rețele neuronale pentru estimare de statistici din videoclipuri cu meciuri din tenis  Lucrare de licență </vt:lpstr>
      <vt:lpstr>Motivație</vt:lpstr>
      <vt:lpstr>Setul de date</vt:lpstr>
      <vt:lpstr>YOLO-Pose</vt:lpstr>
      <vt:lpstr>Transformarea setului de date</vt:lpstr>
      <vt:lpstr>Normalizarea datelor</vt:lpstr>
      <vt:lpstr>Prelucrarea datelor pentru antrenarea rețelei</vt:lpstr>
      <vt:lpstr>Rețeaua neuronală</vt:lpstr>
      <vt:lpstr>Modelul Optim</vt:lpstr>
      <vt:lpstr>Definirea metricilor de acuratețe</vt:lpstr>
      <vt:lpstr>Compararea acurateților</vt:lpstr>
      <vt:lpstr>Performanța modelului</vt:lpstr>
      <vt:lpstr>PowerPoint Presentation</vt:lpstr>
      <vt:lpstr>Formatul aplicației</vt:lpstr>
      <vt:lpstr>Interfața grafică a aplicației</vt:lpstr>
      <vt:lpstr>Baza de date</vt:lpstr>
      <vt:lpstr>Demo</vt:lpstr>
      <vt:lpstr>Clipuri din setul de date de antrenare</vt:lpstr>
      <vt:lpstr>PowerPoint Presentation</vt:lpstr>
      <vt:lpstr>PowerPoint Presentation</vt:lpstr>
      <vt:lpstr>Clipuri din jocuri de tenis</vt:lpstr>
      <vt:lpstr>PowerPoint Presentation</vt:lpstr>
      <vt:lpstr>PowerPoint Presentation</vt:lpstr>
      <vt:lpstr>Concluzii</vt:lpstr>
      <vt:lpstr>ÎntrebĂri?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Rețele neuronale pentru estimare de statistici din videoclipuri cu meciuri din tenis</dc:title>
  <dc:creator>IOAN ALEXANDRU HIRICA</dc:creator>
  <cp:lastModifiedBy>Alex Hirica</cp:lastModifiedBy>
  <cp:revision>4</cp:revision>
  <dcterms:created xsi:type="dcterms:W3CDTF">2023-06-25T16:27:17Z</dcterms:created>
  <dcterms:modified xsi:type="dcterms:W3CDTF">2023-07-04T09:18:12Z</dcterms:modified>
</cp:coreProperties>
</file>